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1"/>
  </p:notesMasterIdLst>
  <p:sldIdLst>
    <p:sldId id="310" r:id="rId2"/>
    <p:sldId id="259" r:id="rId3"/>
    <p:sldId id="304" r:id="rId4"/>
    <p:sldId id="262" r:id="rId5"/>
    <p:sldId id="309" r:id="rId6"/>
    <p:sldId id="257" r:id="rId7"/>
    <p:sldId id="307" r:id="rId8"/>
    <p:sldId id="306" r:id="rId9"/>
    <p:sldId id="311" r:id="rId1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2"/>
    </p:embeddedFont>
    <p:embeddedFont>
      <p:font typeface="Castoro" panose="020B0604020202020204" charset="0"/>
      <p:regular r:id="rId13"/>
      <p:italic r:id="rId14"/>
    </p:embeddedFont>
    <p:embeddedFont>
      <p:font typeface="DM Serif Display" pitchFamily="2" charset="0"/>
      <p:regular r:id="rId15"/>
      <p:italic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3A98BB-2C49-4C85-B4AC-9EDEB5DE2681}">
  <a:tblStyle styleId="{D33A98BB-2C49-4C85-B4AC-9EDEB5DE26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25" autoAdjust="0"/>
  </p:normalViewPr>
  <p:slideViewPr>
    <p:cSldViewPr snapToGrid="0">
      <p:cViewPr varScale="1">
        <p:scale>
          <a:sx n="139" d="100"/>
          <a:sy n="139" d="100"/>
        </p:scale>
        <p:origin x="720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9BF24AF0-EA83-2B96-9E12-5529F97A6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>
            <a:extLst>
              <a:ext uri="{FF2B5EF4-FFF2-40B4-BE49-F238E27FC236}">
                <a16:creationId xmlns:a16="http://schemas.microsoft.com/office/drawing/2014/main" id="{C79E7FB1-0496-B4A0-9327-EF4C3ED2DE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>
            <a:extLst>
              <a:ext uri="{FF2B5EF4-FFF2-40B4-BE49-F238E27FC236}">
                <a16:creationId xmlns:a16="http://schemas.microsoft.com/office/drawing/2014/main" id="{B03AB24F-B9D8-4241-1868-79C4EB65F4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5924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21ab9606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21ab9606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>
          <a:extLst>
            <a:ext uri="{FF2B5EF4-FFF2-40B4-BE49-F238E27FC236}">
              <a16:creationId xmlns:a16="http://schemas.microsoft.com/office/drawing/2014/main" id="{EFC4954E-391D-F60D-26D1-B7D00266F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21ab9606b_0_13:notes">
            <a:extLst>
              <a:ext uri="{FF2B5EF4-FFF2-40B4-BE49-F238E27FC236}">
                <a16:creationId xmlns:a16="http://schemas.microsoft.com/office/drawing/2014/main" id="{7F284C14-632C-56E4-8821-44CC1FC63C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21ab9606b_0_13:notes">
            <a:extLst>
              <a:ext uri="{FF2B5EF4-FFF2-40B4-BE49-F238E27FC236}">
                <a16:creationId xmlns:a16="http://schemas.microsoft.com/office/drawing/2014/main" id="{54C2F228-566D-C0F4-0591-2BA233874E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466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21ab9606b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221ab9606b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>
          <a:extLst>
            <a:ext uri="{FF2B5EF4-FFF2-40B4-BE49-F238E27FC236}">
              <a16:creationId xmlns:a16="http://schemas.microsoft.com/office/drawing/2014/main" id="{B5648CF9-2B22-65BA-8437-80D8052D8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21ab9606b_0_235:notes">
            <a:extLst>
              <a:ext uri="{FF2B5EF4-FFF2-40B4-BE49-F238E27FC236}">
                <a16:creationId xmlns:a16="http://schemas.microsoft.com/office/drawing/2014/main" id="{EC8C83B2-E810-EA59-55C9-63DB60A2CA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221ab9606b_0_235:notes">
            <a:extLst>
              <a:ext uri="{FF2B5EF4-FFF2-40B4-BE49-F238E27FC236}">
                <a16:creationId xmlns:a16="http://schemas.microsoft.com/office/drawing/2014/main" id="{3C60FF57-7154-8E9D-9BB8-21A83B6635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3639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1ab9606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1ab9606b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>
          <a:extLst>
            <a:ext uri="{FF2B5EF4-FFF2-40B4-BE49-F238E27FC236}">
              <a16:creationId xmlns:a16="http://schemas.microsoft.com/office/drawing/2014/main" id="{3B510C4D-720C-C5E6-C9DD-C935A3310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1ab9606b_0_39:notes">
            <a:extLst>
              <a:ext uri="{FF2B5EF4-FFF2-40B4-BE49-F238E27FC236}">
                <a16:creationId xmlns:a16="http://schemas.microsoft.com/office/drawing/2014/main" id="{695390E2-4CD1-36A8-F62C-C71C6137C8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1ab9606b_0_39:notes">
            <a:extLst>
              <a:ext uri="{FF2B5EF4-FFF2-40B4-BE49-F238E27FC236}">
                <a16:creationId xmlns:a16="http://schemas.microsoft.com/office/drawing/2014/main" id="{3F0C3C31-413C-BAC3-0D6D-5E778243DD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252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>
          <a:extLst>
            <a:ext uri="{FF2B5EF4-FFF2-40B4-BE49-F238E27FC236}">
              <a16:creationId xmlns:a16="http://schemas.microsoft.com/office/drawing/2014/main" id="{24ADB63A-057E-52FC-C7B5-6DD5F23E8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1ab9606b_0_39:notes">
            <a:extLst>
              <a:ext uri="{FF2B5EF4-FFF2-40B4-BE49-F238E27FC236}">
                <a16:creationId xmlns:a16="http://schemas.microsoft.com/office/drawing/2014/main" id="{69DC8BEC-6EDB-A3F2-14BB-4F32291067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1ab9606b_0_39:notes">
            <a:extLst>
              <a:ext uri="{FF2B5EF4-FFF2-40B4-BE49-F238E27FC236}">
                <a16:creationId xmlns:a16="http://schemas.microsoft.com/office/drawing/2014/main" id="{446A396D-BFCC-E5E0-344F-50594FDA01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633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555B1FA8-5725-1240-BA68-D63BDB00F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>
            <a:extLst>
              <a:ext uri="{FF2B5EF4-FFF2-40B4-BE49-F238E27FC236}">
                <a16:creationId xmlns:a16="http://schemas.microsoft.com/office/drawing/2014/main" id="{E1024CE8-C3B6-83C6-4197-AA7E9F6807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>
            <a:extLst>
              <a:ext uri="{FF2B5EF4-FFF2-40B4-BE49-F238E27FC236}">
                <a16:creationId xmlns:a16="http://schemas.microsoft.com/office/drawing/2014/main" id="{1B8787AA-5CD4-AC10-71F8-CAE8733214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379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19925" y="1488525"/>
            <a:ext cx="58017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019925" y="3427725"/>
            <a:ext cx="4906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26925" y="-1007225"/>
            <a:ext cx="2579700" cy="26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364701" y="2807751"/>
            <a:ext cx="2024126" cy="208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4376" y="-896000"/>
            <a:ext cx="2782626" cy="286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9225" y="-557200"/>
            <a:ext cx="2903626" cy="298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6">
            <a:alphaModFix amt="74000"/>
          </a:blip>
          <a:stretch>
            <a:fillRect/>
          </a:stretch>
        </p:blipFill>
        <p:spPr>
          <a:xfrm flipH="1">
            <a:off x="6748715" y="3235637"/>
            <a:ext cx="3146597" cy="323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7">
            <a:alphaModFix amt="75000"/>
          </a:blip>
          <a:stretch>
            <a:fillRect/>
          </a:stretch>
        </p:blipFill>
        <p:spPr>
          <a:xfrm>
            <a:off x="3055674" y="3565213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6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46" name="Google Shape;46;p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flipH="1">
            <a:off x="7589876" y="-1339798"/>
            <a:ext cx="2452749" cy="252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69825" y="3747097"/>
            <a:ext cx="1998251" cy="205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7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20000" y="1795734"/>
            <a:ext cx="4647900" cy="24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52" name="Google Shape;5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3313" y="-1028200"/>
            <a:ext cx="2579700" cy="26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>
          <a:blip r:embed="rId4">
            <a:alphaModFix amt="75000"/>
          </a:blip>
          <a:stretch>
            <a:fillRect/>
          </a:stretch>
        </p:blipFill>
        <p:spPr>
          <a:xfrm>
            <a:off x="-739301" y="3714388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8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0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1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>
            <a:spLocks noGrp="1"/>
          </p:cNvSpPr>
          <p:nvPr>
            <p:ph type="subTitle" idx="1"/>
          </p:nvPr>
        </p:nvSpPr>
        <p:spPr>
          <a:xfrm>
            <a:off x="720000" y="2955489"/>
            <a:ext cx="2336400" cy="50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Castoro"/>
                <a:ea typeface="Castoro"/>
                <a:cs typeface="Castoro"/>
                <a:sym typeface="Casto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2"/>
          </p:nvPr>
        </p:nvSpPr>
        <p:spPr>
          <a:xfrm>
            <a:off x="720000" y="3771852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3"/>
          </p:nvPr>
        </p:nvSpPr>
        <p:spPr>
          <a:xfrm>
            <a:off x="3403800" y="3771852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4"/>
          </p:nvPr>
        </p:nvSpPr>
        <p:spPr>
          <a:xfrm>
            <a:off x="6087600" y="3771852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5"/>
          </p:nvPr>
        </p:nvSpPr>
        <p:spPr>
          <a:xfrm>
            <a:off x="3403800" y="2955489"/>
            <a:ext cx="2336400" cy="50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Castoro"/>
                <a:ea typeface="Castoro"/>
                <a:cs typeface="Castoro"/>
                <a:sym typeface="Casto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ubTitle" idx="6"/>
          </p:nvPr>
        </p:nvSpPr>
        <p:spPr>
          <a:xfrm>
            <a:off x="6087600" y="2955489"/>
            <a:ext cx="2336400" cy="50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latin typeface="Castoro"/>
                <a:ea typeface="Castoro"/>
                <a:cs typeface="Castoro"/>
                <a:sym typeface="Casto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ubTitle" idx="7"/>
          </p:nvPr>
        </p:nvSpPr>
        <p:spPr>
          <a:xfrm>
            <a:off x="720000" y="3314650"/>
            <a:ext cx="2336400" cy="53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8"/>
          </p:nvPr>
        </p:nvSpPr>
        <p:spPr>
          <a:xfrm>
            <a:off x="3403800" y="3314650"/>
            <a:ext cx="2336400" cy="53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9"/>
          </p:nvPr>
        </p:nvSpPr>
        <p:spPr>
          <a:xfrm>
            <a:off x="6087600" y="3314650"/>
            <a:ext cx="2336400" cy="53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7427999" y="3431763"/>
            <a:ext cx="2505700" cy="257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343099" y="3957746"/>
            <a:ext cx="2521324" cy="259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0401" y="-928375"/>
            <a:ext cx="2782626" cy="286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459287" y="-1844525"/>
            <a:ext cx="2579700" cy="265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6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7"/>
          <p:cNvPicPr preferRelativeResize="0"/>
          <p:nvPr/>
        </p:nvPicPr>
        <p:blipFill rotWithShape="1">
          <a:blip r:embed="rId2">
            <a:alphaModFix amt="93000"/>
          </a:blip>
          <a:srcRect l="1854"/>
          <a:stretch/>
        </p:blipFill>
        <p:spPr>
          <a:xfrm>
            <a:off x="25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685975" y="-281750"/>
            <a:ext cx="2108851" cy="216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65828" y="568700"/>
            <a:ext cx="2344774" cy="241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6646411" y="2307675"/>
            <a:ext cx="2492776" cy="25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-446290" y="3619488"/>
            <a:ext cx="2505700" cy="25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M Serif Display"/>
              <a:buNone/>
              <a:defRPr sz="350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6" r:id="rId5"/>
    <p:sldLayoutId id="2147483657" r:id="rId6"/>
    <p:sldLayoutId id="2147483665" r:id="rId7"/>
    <p:sldLayoutId id="2147483672" r:id="rId8"/>
    <p:sldLayoutId id="2147483673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lopnik.com/jalopnik/images/xaep1mjulbizalswddfg.jp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alopnik.com/jalopnik/images/etvtn2zentybmnb0sxlf.jpg" TargetMode="External"/><Relationship Id="rId4" Type="http://schemas.openxmlformats.org/officeDocument/2006/relationships/hyperlink" Target="https://images.pexels.com/photos/2994331/pexels-photo-2994331.jpeg?cs=srgb&amp;dl=pexels-athena-2994331.jpg&amp;fm=jpg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BC89387F-2BC8-C82A-FBDF-349180453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>
            <a:extLst>
              <a:ext uri="{FF2B5EF4-FFF2-40B4-BE49-F238E27FC236}">
                <a16:creationId xmlns:a16="http://schemas.microsoft.com/office/drawing/2014/main" id="{EFC26A3A-7DD4-6C96-ECDE-C16914A671F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19925" y="1488525"/>
            <a:ext cx="58017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Traffic-Sign-Recognition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3" name="Google Shape;233;p31">
            <a:extLst>
              <a:ext uri="{FF2B5EF4-FFF2-40B4-BE49-F238E27FC236}">
                <a16:creationId xmlns:a16="http://schemas.microsoft.com/office/drawing/2014/main" id="{1BAAAED1-46C1-9E78-F8B7-ACA77DD26CC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74926" y="3455225"/>
            <a:ext cx="4906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</a:t>
            </a:r>
            <a:r>
              <a:rPr lang="en" dirty="0"/>
              <a:t>sing a Concept Bottleneck Model</a:t>
            </a:r>
            <a:endParaRPr dirty="0"/>
          </a:p>
        </p:txBody>
      </p:sp>
      <p:sp>
        <p:nvSpPr>
          <p:cNvPr id="234" name="Google Shape;234;p31">
            <a:extLst>
              <a:ext uri="{FF2B5EF4-FFF2-40B4-BE49-F238E27FC236}">
                <a16:creationId xmlns:a16="http://schemas.microsoft.com/office/drawing/2014/main" id="{49411118-0BE7-E0BF-38E6-679668172599}"/>
              </a:ext>
            </a:extLst>
          </p:cNvPr>
          <p:cNvSpPr txBox="1"/>
          <p:nvPr/>
        </p:nvSpPr>
        <p:spPr>
          <a:xfrm>
            <a:off x="6600600" y="4505462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235" name="Google Shape;235;p31">
            <a:extLst>
              <a:ext uri="{FF2B5EF4-FFF2-40B4-BE49-F238E27FC236}">
                <a16:creationId xmlns:a16="http://schemas.microsoft.com/office/drawing/2014/main" id="{04C30D03-5B6F-6917-8748-2CB0BCB977CB}"/>
              </a:ext>
            </a:extLst>
          </p:cNvPr>
          <p:cNvCxnSpPr/>
          <p:nvPr/>
        </p:nvCxnSpPr>
        <p:spPr>
          <a:xfrm>
            <a:off x="0" y="4674800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33;p31">
            <a:extLst>
              <a:ext uri="{FF2B5EF4-FFF2-40B4-BE49-F238E27FC236}">
                <a16:creationId xmlns:a16="http://schemas.microsoft.com/office/drawing/2014/main" id="{B5FF4609-57CC-945C-F089-FB80860FCCA2}"/>
              </a:ext>
            </a:extLst>
          </p:cNvPr>
          <p:cNvSpPr txBox="1">
            <a:spLocks/>
          </p:cNvSpPr>
          <p:nvPr/>
        </p:nvSpPr>
        <p:spPr>
          <a:xfrm>
            <a:off x="0" y="4300712"/>
            <a:ext cx="4906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sz="1100" dirty="0"/>
              <a:t>Luka </a:t>
            </a:r>
            <a:r>
              <a:rPr lang="en-US" sz="1100" dirty="0" err="1"/>
              <a:t>Vracevic</a:t>
            </a:r>
            <a:r>
              <a:rPr lang="en-US" sz="1100" dirty="0"/>
              <a:t>, Fabian Aurin, Aaron Ziglowski</a:t>
            </a:r>
          </a:p>
        </p:txBody>
      </p:sp>
    </p:spTree>
    <p:extLst>
      <p:ext uri="{BB962C8B-B14F-4D97-AF65-F5344CB8AC3E}">
        <p14:creationId xmlns:p14="http://schemas.microsoft.com/office/powerpoint/2010/main" val="659597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4"/>
          <p:cNvPicPr preferRelativeResize="0"/>
          <p:nvPr/>
        </p:nvPicPr>
        <p:blipFill rotWithShape="1">
          <a:blip r:embed="rId3">
            <a:alphaModFix amt="72000"/>
          </a:blip>
          <a:srcRect l="19744" r="19744"/>
          <a:stretch/>
        </p:blipFill>
        <p:spPr>
          <a:xfrm>
            <a:off x="800100" y="1607468"/>
            <a:ext cx="1740723" cy="161094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4"/>
          <p:cNvSpPr txBox="1">
            <a:spLocks noGrp="1"/>
          </p:cNvSpPr>
          <p:nvPr>
            <p:ph type="subTitle" idx="1"/>
          </p:nvPr>
        </p:nvSpPr>
        <p:spPr>
          <a:xfrm>
            <a:off x="7200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Self-driving Car</a:t>
            </a:r>
            <a:endParaRPr dirty="0"/>
          </a:p>
        </p:txBody>
      </p:sp>
      <p:sp>
        <p:nvSpPr>
          <p:cNvPr id="263" name="Google Shape;263;p34"/>
          <p:cNvSpPr txBox="1">
            <a:spLocks noGrp="1"/>
          </p:cNvSpPr>
          <p:nvPr>
            <p:ph type="subTitle" idx="6"/>
          </p:nvPr>
        </p:nvSpPr>
        <p:spPr>
          <a:xfrm>
            <a:off x="60876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Not-driving car</a:t>
            </a:r>
            <a:endParaRPr dirty="0"/>
          </a:p>
        </p:txBody>
      </p:sp>
      <p:sp>
        <p:nvSpPr>
          <p:cNvPr id="264" name="Google Shape;264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65" name="Google Shape;265;p34"/>
          <p:cNvSpPr txBox="1">
            <a:spLocks noGrp="1"/>
          </p:cNvSpPr>
          <p:nvPr>
            <p:ph type="subTitle" idx="5"/>
          </p:nvPr>
        </p:nvSpPr>
        <p:spPr>
          <a:xfrm>
            <a:off x="34038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Road Sign</a:t>
            </a:r>
            <a:endParaRPr dirty="0"/>
          </a:p>
        </p:txBody>
      </p:sp>
      <p:pic>
        <p:nvPicPr>
          <p:cNvPr id="267" name="Google Shape;267;p34"/>
          <p:cNvPicPr preferRelativeResize="0"/>
          <p:nvPr/>
        </p:nvPicPr>
        <p:blipFill rotWithShape="1">
          <a:blip r:embed="rId4">
            <a:alphaModFix/>
          </a:blip>
          <a:srcRect t="19152" b="19152"/>
          <a:stretch/>
        </p:blipFill>
        <p:spPr>
          <a:xfrm>
            <a:off x="3466750" y="1607469"/>
            <a:ext cx="1740724" cy="1610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4"/>
          <p:cNvPicPr preferRelativeResize="0"/>
          <p:nvPr/>
        </p:nvPicPr>
        <p:blipFill rotWithShape="1">
          <a:blip r:embed="rId5">
            <a:alphaModFix/>
          </a:blip>
          <a:srcRect l="4558" r="4558"/>
          <a:stretch/>
        </p:blipFill>
        <p:spPr>
          <a:xfrm>
            <a:off x="6172200" y="1607469"/>
            <a:ext cx="1740723" cy="161094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4"/>
          <p:cNvSpPr txBox="1">
            <a:spLocks noGrp="1"/>
          </p:cNvSpPr>
          <p:nvPr>
            <p:ph type="subTitle" idx="7"/>
          </p:nvPr>
        </p:nvSpPr>
        <p:spPr>
          <a:xfrm>
            <a:off x="7200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Somewhere in the near future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0" name="Google Shape;270;p34"/>
          <p:cNvSpPr txBox="1">
            <a:spLocks noGrp="1"/>
          </p:cNvSpPr>
          <p:nvPr>
            <p:ph type="subTitle" idx="8"/>
          </p:nvPr>
        </p:nvSpPr>
        <p:spPr>
          <a:xfrm>
            <a:off x="34038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As per usual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1" name="Google Shape;271;p34"/>
          <p:cNvSpPr txBox="1">
            <a:spLocks noGrp="1"/>
          </p:cNvSpPr>
          <p:nvPr>
            <p:ph type="subTitle" idx="9"/>
          </p:nvPr>
        </p:nvSpPr>
        <p:spPr>
          <a:xfrm>
            <a:off x="60876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The bad ending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2" name="Google Shape;272;p34"/>
          <p:cNvSpPr/>
          <p:nvPr/>
        </p:nvSpPr>
        <p:spPr>
          <a:xfrm>
            <a:off x="797510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/>
          <p:cNvSpPr/>
          <p:nvPr/>
        </p:nvSpPr>
        <p:spPr>
          <a:xfrm>
            <a:off x="3464037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34"/>
          <p:cNvSpPr/>
          <p:nvPr/>
        </p:nvSpPr>
        <p:spPr>
          <a:xfrm>
            <a:off x="6172323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4"/>
          <p:cNvSpPr txBox="1"/>
          <p:nvPr/>
        </p:nvSpPr>
        <p:spPr>
          <a:xfrm>
            <a:off x="6897952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276" name="Google Shape;276;p34"/>
          <p:cNvCxnSpPr/>
          <p:nvPr/>
        </p:nvCxnSpPr>
        <p:spPr>
          <a:xfrm>
            <a:off x="-43300" y="449500"/>
            <a:ext cx="6933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9050E76-1CE9-3E86-A3EE-BDEA421D0AA5}"/>
              </a:ext>
            </a:extLst>
          </p:cNvPr>
          <p:cNvCxnSpPr>
            <a:stCxn id="272" idx="3"/>
            <a:endCxn id="273" idx="1"/>
          </p:cNvCxnSpPr>
          <p:nvPr/>
        </p:nvCxnSpPr>
        <p:spPr>
          <a:xfrm>
            <a:off x="2538110" y="2412916"/>
            <a:ext cx="925927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C892739-7D56-D625-6909-BCB577A02D2F}"/>
              </a:ext>
            </a:extLst>
          </p:cNvPr>
          <p:cNvCxnSpPr>
            <a:cxnSpLocks/>
            <a:stCxn id="273" idx="3"/>
            <a:endCxn id="274" idx="1"/>
          </p:cNvCxnSpPr>
          <p:nvPr/>
        </p:nvCxnSpPr>
        <p:spPr>
          <a:xfrm>
            <a:off x="5204637" y="2412916"/>
            <a:ext cx="967686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265;p34">
            <a:extLst>
              <a:ext uri="{FF2B5EF4-FFF2-40B4-BE49-F238E27FC236}">
                <a16:creationId xmlns:a16="http://schemas.microsoft.com/office/drawing/2014/main" id="{48D34847-4643-1643-5E81-EE9E8A2B29F5}"/>
              </a:ext>
            </a:extLst>
          </p:cNvPr>
          <p:cNvSpPr txBox="1">
            <a:spLocks/>
          </p:cNvSpPr>
          <p:nvPr/>
        </p:nvSpPr>
        <p:spPr>
          <a:xfrm>
            <a:off x="5358971" y="1980051"/>
            <a:ext cx="715965" cy="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0" i="0" u="none" strike="noStrike" cap="none">
                <a:solidFill>
                  <a:schemeClr val="accent2"/>
                </a:solidFill>
                <a:latin typeface="Castoro"/>
                <a:ea typeface="Castoro"/>
                <a:cs typeface="Castoro"/>
                <a:sym typeface="Casto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de-DE" sz="4800" dirty="0">
                <a:solidFill>
                  <a:srgbClr val="FF0000"/>
                </a:solidFill>
              </a:rPr>
              <a:t>?!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" grpId="0" build="p"/>
      <p:bldP spid="263" grpId="0" build="p"/>
      <p:bldP spid="265" grpId="0" build="p"/>
      <p:bldP spid="269" grpId="0" build="p"/>
      <p:bldP spid="270" grpId="0" build="p"/>
      <p:bldP spid="271" grpId="0" build="p"/>
      <p:bldP spid="272" grpId="0" animBg="1"/>
      <p:bldP spid="273" grpId="0" animBg="1"/>
      <p:bldP spid="274" grpId="0" animBg="1"/>
      <p:bldP spid="2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>
          <a:extLst>
            <a:ext uri="{FF2B5EF4-FFF2-40B4-BE49-F238E27FC236}">
              <a16:creationId xmlns:a16="http://schemas.microsoft.com/office/drawing/2014/main" id="{6DAD8AD8-C9DD-A735-B15E-18328A1E4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4">
            <a:extLst>
              <a:ext uri="{FF2B5EF4-FFF2-40B4-BE49-F238E27FC236}">
                <a16:creationId xmlns:a16="http://schemas.microsoft.com/office/drawing/2014/main" id="{8DA918C3-F6F4-D2B3-01B3-ED8C5C95BD3B}"/>
              </a:ext>
            </a:extLst>
          </p:cNvPr>
          <p:cNvPicPr preferRelativeResize="0"/>
          <p:nvPr/>
        </p:nvPicPr>
        <p:blipFill rotWithShape="1">
          <a:blip r:embed="rId3">
            <a:alphaModFix amt="72000"/>
          </a:blip>
          <a:srcRect l="19744" r="19744"/>
          <a:stretch/>
        </p:blipFill>
        <p:spPr>
          <a:xfrm>
            <a:off x="800100" y="1607468"/>
            <a:ext cx="1740723" cy="161094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4">
            <a:extLst>
              <a:ext uri="{FF2B5EF4-FFF2-40B4-BE49-F238E27FC236}">
                <a16:creationId xmlns:a16="http://schemas.microsoft.com/office/drawing/2014/main" id="{A11175C5-519A-E353-1F07-C5FDE1C51ED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Self-driving Car</a:t>
            </a:r>
            <a:endParaRPr dirty="0"/>
          </a:p>
        </p:txBody>
      </p:sp>
      <p:sp>
        <p:nvSpPr>
          <p:cNvPr id="263" name="Google Shape;263;p34">
            <a:extLst>
              <a:ext uri="{FF2B5EF4-FFF2-40B4-BE49-F238E27FC236}">
                <a16:creationId xmlns:a16="http://schemas.microsoft.com/office/drawing/2014/main" id="{3591A465-1CFC-76CC-BA21-FA3F3393715A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876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Still-driving car</a:t>
            </a:r>
            <a:endParaRPr dirty="0"/>
          </a:p>
        </p:txBody>
      </p:sp>
      <p:sp>
        <p:nvSpPr>
          <p:cNvPr id="264" name="Google Shape;264;p34">
            <a:extLst>
              <a:ext uri="{FF2B5EF4-FFF2-40B4-BE49-F238E27FC236}">
                <a16:creationId xmlns:a16="http://schemas.microsoft.com/office/drawing/2014/main" id="{A01CB259-CC5C-F18C-BD16-A3F887057D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65" name="Google Shape;265;p34">
            <a:extLst>
              <a:ext uri="{FF2B5EF4-FFF2-40B4-BE49-F238E27FC236}">
                <a16:creationId xmlns:a16="http://schemas.microsoft.com/office/drawing/2014/main" id="{A636C9A3-170B-5D46-69DB-4B298BF6EDA0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03800" y="3257944"/>
            <a:ext cx="2336400" cy="5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Road Sign</a:t>
            </a:r>
            <a:endParaRPr dirty="0"/>
          </a:p>
        </p:txBody>
      </p:sp>
      <p:pic>
        <p:nvPicPr>
          <p:cNvPr id="267" name="Google Shape;267;p34">
            <a:extLst>
              <a:ext uri="{FF2B5EF4-FFF2-40B4-BE49-F238E27FC236}">
                <a16:creationId xmlns:a16="http://schemas.microsoft.com/office/drawing/2014/main" id="{DB1E5DCE-A69D-C86E-FE75-63D04ED2AB5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9152" b="19152"/>
          <a:stretch/>
        </p:blipFill>
        <p:spPr>
          <a:xfrm>
            <a:off x="3466750" y="1607469"/>
            <a:ext cx="1740724" cy="1610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4">
            <a:extLst>
              <a:ext uri="{FF2B5EF4-FFF2-40B4-BE49-F238E27FC236}">
                <a16:creationId xmlns:a16="http://schemas.microsoft.com/office/drawing/2014/main" id="{0FD7E570-7CDE-D9CD-B9F2-47285BA1307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28" r="128"/>
          <a:stretch/>
        </p:blipFill>
        <p:spPr>
          <a:xfrm>
            <a:off x="6172200" y="1607469"/>
            <a:ext cx="1740723" cy="161094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4">
            <a:extLst>
              <a:ext uri="{FF2B5EF4-FFF2-40B4-BE49-F238E27FC236}">
                <a16:creationId xmlns:a16="http://schemas.microsoft.com/office/drawing/2014/main" id="{C6B17FEC-C372-4ADC-59C2-886DAA75A72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00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Somewhere in the near future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0" name="Google Shape;270;p34">
            <a:extLst>
              <a:ext uri="{FF2B5EF4-FFF2-40B4-BE49-F238E27FC236}">
                <a16:creationId xmlns:a16="http://schemas.microsoft.com/office/drawing/2014/main" id="{34E34FD6-BFF1-2506-4EFA-272CCAD06082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4038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As per usual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1" name="Google Shape;271;p34">
            <a:extLst>
              <a:ext uri="{FF2B5EF4-FFF2-40B4-BE49-F238E27FC236}">
                <a16:creationId xmlns:a16="http://schemas.microsoft.com/office/drawing/2014/main" id="{3D984C06-8AA1-FF0C-3E4A-297784A6DAB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087600" y="3617105"/>
            <a:ext cx="23364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0" dirty="0"/>
              <a:t>The good ending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272" name="Google Shape;272;p34">
            <a:extLst>
              <a:ext uri="{FF2B5EF4-FFF2-40B4-BE49-F238E27FC236}">
                <a16:creationId xmlns:a16="http://schemas.microsoft.com/office/drawing/2014/main" id="{F41D5630-68AE-C23D-CB94-315DABC25552}"/>
              </a:ext>
            </a:extLst>
          </p:cNvPr>
          <p:cNvSpPr/>
          <p:nvPr/>
        </p:nvSpPr>
        <p:spPr>
          <a:xfrm>
            <a:off x="797263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extLst>
              <a:ext uri="{FF2B5EF4-FFF2-40B4-BE49-F238E27FC236}">
                <a16:creationId xmlns:a16="http://schemas.microsoft.com/office/drawing/2014/main" id="{AA40D475-0303-EBC4-BA50-3F5A5D8F5418}"/>
              </a:ext>
            </a:extLst>
          </p:cNvPr>
          <p:cNvSpPr/>
          <p:nvPr/>
        </p:nvSpPr>
        <p:spPr>
          <a:xfrm>
            <a:off x="3464037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34">
            <a:extLst>
              <a:ext uri="{FF2B5EF4-FFF2-40B4-BE49-F238E27FC236}">
                <a16:creationId xmlns:a16="http://schemas.microsoft.com/office/drawing/2014/main" id="{04AF401B-5374-3B45-1A33-A003632D4439}"/>
              </a:ext>
            </a:extLst>
          </p:cNvPr>
          <p:cNvSpPr/>
          <p:nvPr/>
        </p:nvSpPr>
        <p:spPr>
          <a:xfrm>
            <a:off x="6172323" y="1607416"/>
            <a:ext cx="1740600" cy="161100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4">
            <a:extLst>
              <a:ext uri="{FF2B5EF4-FFF2-40B4-BE49-F238E27FC236}">
                <a16:creationId xmlns:a16="http://schemas.microsoft.com/office/drawing/2014/main" id="{6175262F-E66B-69BA-1FE4-4041E742BB55}"/>
              </a:ext>
            </a:extLst>
          </p:cNvPr>
          <p:cNvSpPr txBox="1"/>
          <p:nvPr/>
        </p:nvSpPr>
        <p:spPr>
          <a:xfrm>
            <a:off x="6897952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76" name="Google Shape;276;p34">
            <a:extLst>
              <a:ext uri="{FF2B5EF4-FFF2-40B4-BE49-F238E27FC236}">
                <a16:creationId xmlns:a16="http://schemas.microsoft.com/office/drawing/2014/main" id="{B0D41C34-B9BB-5380-10A8-7D6E74D00860}"/>
              </a:ext>
            </a:extLst>
          </p:cNvPr>
          <p:cNvCxnSpPr/>
          <p:nvPr/>
        </p:nvCxnSpPr>
        <p:spPr>
          <a:xfrm>
            <a:off x="-43300" y="449500"/>
            <a:ext cx="6933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DDAF7B8-A080-EEEA-C0FD-5DEEDE4F5D6D}"/>
              </a:ext>
            </a:extLst>
          </p:cNvPr>
          <p:cNvCxnSpPr>
            <a:stCxn id="272" idx="3"/>
            <a:endCxn id="273" idx="1"/>
          </p:cNvCxnSpPr>
          <p:nvPr/>
        </p:nvCxnSpPr>
        <p:spPr>
          <a:xfrm>
            <a:off x="2537863" y="2412916"/>
            <a:ext cx="926174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F360E94-1897-C56A-163E-46F27C9D0C52}"/>
              </a:ext>
            </a:extLst>
          </p:cNvPr>
          <p:cNvCxnSpPr>
            <a:cxnSpLocks/>
            <a:stCxn id="273" idx="3"/>
            <a:endCxn id="274" idx="1"/>
          </p:cNvCxnSpPr>
          <p:nvPr/>
        </p:nvCxnSpPr>
        <p:spPr>
          <a:xfrm>
            <a:off x="5204637" y="2412916"/>
            <a:ext cx="967686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265;p34">
            <a:extLst>
              <a:ext uri="{FF2B5EF4-FFF2-40B4-BE49-F238E27FC236}">
                <a16:creationId xmlns:a16="http://schemas.microsoft.com/office/drawing/2014/main" id="{BA741DDA-F554-0468-A84C-F6CF837A7D38}"/>
              </a:ext>
            </a:extLst>
          </p:cNvPr>
          <p:cNvSpPr txBox="1">
            <a:spLocks/>
          </p:cNvSpPr>
          <p:nvPr/>
        </p:nvSpPr>
        <p:spPr>
          <a:xfrm>
            <a:off x="5210187" y="1916746"/>
            <a:ext cx="1062931" cy="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0" i="0" u="none" strike="noStrike" cap="none">
                <a:solidFill>
                  <a:schemeClr val="accent2"/>
                </a:solidFill>
                <a:latin typeface="Castoro"/>
                <a:ea typeface="Castoro"/>
                <a:cs typeface="Castoro"/>
                <a:sym typeface="Casto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de-DE" sz="2400" dirty="0">
                <a:solidFill>
                  <a:srgbClr val="FF0000"/>
                </a:solidFill>
              </a:rPr>
              <a:t>CBM</a:t>
            </a:r>
          </a:p>
        </p:txBody>
      </p:sp>
    </p:spTree>
    <p:extLst>
      <p:ext uri="{BB962C8B-B14F-4D97-AF65-F5344CB8AC3E}">
        <p14:creationId xmlns:p14="http://schemas.microsoft.com/office/powerpoint/2010/main" val="294755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EBAE69-10B5-77E3-D522-32F385B94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254" y="185241"/>
            <a:ext cx="4318306" cy="4271322"/>
          </a:xfrm>
          <a:prstGeom prst="rect">
            <a:avLst/>
          </a:prstGeom>
        </p:spPr>
      </p:pic>
      <p:sp>
        <p:nvSpPr>
          <p:cNvPr id="321" name="Google Shape;321;p37"/>
          <p:cNvSpPr/>
          <p:nvPr/>
        </p:nvSpPr>
        <p:spPr>
          <a:xfrm>
            <a:off x="4277254" y="185241"/>
            <a:ext cx="4318306" cy="427129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7"/>
          <p:cNvSpPr txBox="1">
            <a:spLocks noGrp="1"/>
          </p:cNvSpPr>
          <p:nvPr>
            <p:ph type="body" idx="1"/>
          </p:nvPr>
        </p:nvSpPr>
        <p:spPr>
          <a:xfrm>
            <a:off x="70338" y="1518528"/>
            <a:ext cx="4093535" cy="24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2"/>
                </a:solidFill>
              </a:rPr>
              <a:t>Note that:</a:t>
            </a:r>
            <a:endParaRPr dirty="0">
              <a:solidFill>
                <a:schemeClr val="accent2"/>
              </a:solidFill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Class frequency varies greatly </a:t>
            </a:r>
            <a:r>
              <a:rPr lang="de-DE" dirty="0">
                <a:solidFill>
                  <a:schemeClr val="accent2"/>
                </a:solidFill>
                <a:sym typeface="Wingdings" panose="05000000000000000000" pitchFamily="2" charset="2"/>
              </a:rPr>
              <a:t> stratify</a:t>
            </a:r>
            <a:endParaRPr lang="de-DE" dirty="0">
              <a:solidFill>
                <a:schemeClr val="accent2"/>
              </a:solidFill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Intuitively similar signs are present in very different quantities                                (e.g. Keep right vs Keep left)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Image size &amp; lighting differs</a:t>
            </a:r>
            <a:endParaRPr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</a:endParaRPr>
          </a:p>
        </p:txBody>
      </p:sp>
      <p:sp>
        <p:nvSpPr>
          <p:cNvPr id="319" name="Google Shape;319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Results</a:t>
            </a:r>
            <a:endParaRPr dirty="0"/>
          </a:p>
        </p:txBody>
      </p:sp>
      <p:sp>
        <p:nvSpPr>
          <p:cNvPr id="322" name="Google Shape;322;p37"/>
          <p:cNvSpPr txBox="1"/>
          <p:nvPr/>
        </p:nvSpPr>
        <p:spPr>
          <a:xfrm>
            <a:off x="7478492" y="4505450"/>
            <a:ext cx="91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23" name="Google Shape;323;p37"/>
          <p:cNvCxnSpPr>
            <a:cxnSpLocks/>
            <a:endCxn id="322" idx="1"/>
          </p:cNvCxnSpPr>
          <p:nvPr/>
        </p:nvCxnSpPr>
        <p:spPr>
          <a:xfrm>
            <a:off x="-25408" y="4674800"/>
            <a:ext cx="7503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37"/>
          <p:cNvSpPr txBox="1"/>
          <p:nvPr/>
        </p:nvSpPr>
        <p:spPr>
          <a:xfrm>
            <a:off x="720000" y="1113738"/>
            <a:ext cx="274065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Class distribution &amp; Samples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305681-F9DF-EF00-EE8C-782822E91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15" y="3433089"/>
            <a:ext cx="504825" cy="514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1C740C-8800-0EF5-28BF-A02BD80D64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198" y="3889863"/>
            <a:ext cx="607988" cy="6514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1D29D4-B434-FF45-A7AB-9A8D30DC15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4464" y="3465163"/>
            <a:ext cx="517241" cy="5603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A64E10-56F0-D0FC-4296-2DDE850767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7983" y="4033783"/>
            <a:ext cx="387710" cy="4164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41DE3-CBCF-D5C4-C6E6-BA51A425D1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27113" y="3390335"/>
            <a:ext cx="631431" cy="5998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>
          <a:extLst>
            <a:ext uri="{FF2B5EF4-FFF2-40B4-BE49-F238E27FC236}">
              <a16:creationId xmlns:a16="http://schemas.microsoft.com/office/drawing/2014/main" id="{70F9C7C4-3981-7069-4EC3-B8E55649B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C16004-7792-84D4-D64D-E2C9DF1A6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971" y="185241"/>
            <a:ext cx="4313687" cy="4266753"/>
          </a:xfrm>
          <a:prstGeom prst="rect">
            <a:avLst/>
          </a:prstGeom>
        </p:spPr>
      </p:pic>
      <p:sp>
        <p:nvSpPr>
          <p:cNvPr id="318" name="Google Shape;318;p37">
            <a:extLst>
              <a:ext uri="{FF2B5EF4-FFF2-40B4-BE49-F238E27FC236}">
                <a16:creationId xmlns:a16="http://schemas.microsoft.com/office/drawing/2014/main" id="{114A4870-2B7D-E9BE-2C44-9E92AD7686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338" y="1518528"/>
            <a:ext cx="4093535" cy="24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2"/>
                </a:solidFill>
              </a:rPr>
              <a:t>Note that:</a:t>
            </a:r>
            <a:endParaRPr dirty="0">
              <a:solidFill>
                <a:schemeClr val="accent2"/>
              </a:solidFill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Only a small subset of concepts is present in more than 5 signs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26 concepts are present exactly once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80% of all concepts are present at most twice</a:t>
            </a: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de-DE" dirty="0">
                <a:solidFill>
                  <a:schemeClr val="accent2"/>
                </a:solidFill>
              </a:rPr>
              <a:t>This may cause high concepts </a:t>
            </a:r>
            <a:r>
              <a:rPr lang="de-DE" dirty="0">
                <a:solidFill>
                  <a:schemeClr val="accent2"/>
                </a:solidFill>
                <a:sym typeface="Wingdings" panose="05000000000000000000" pitchFamily="2" charset="2"/>
              </a:rPr>
              <a:t> signs accuracy for classes possessing unique  features</a:t>
            </a:r>
            <a:endParaRPr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</a:endParaRPr>
          </a:p>
        </p:txBody>
      </p:sp>
      <p:sp>
        <p:nvSpPr>
          <p:cNvPr id="319" name="Google Shape;319;p37">
            <a:extLst>
              <a:ext uri="{FF2B5EF4-FFF2-40B4-BE49-F238E27FC236}">
                <a16:creationId xmlns:a16="http://schemas.microsoft.com/office/drawing/2014/main" id="{6E99D505-BBED-4F38-769D-D278F7D312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Results</a:t>
            </a:r>
            <a:endParaRPr dirty="0"/>
          </a:p>
        </p:txBody>
      </p:sp>
      <p:sp>
        <p:nvSpPr>
          <p:cNvPr id="322" name="Google Shape;322;p37">
            <a:extLst>
              <a:ext uri="{FF2B5EF4-FFF2-40B4-BE49-F238E27FC236}">
                <a16:creationId xmlns:a16="http://schemas.microsoft.com/office/drawing/2014/main" id="{91E6E85C-ED1C-A64E-720A-147AC080F3A2}"/>
              </a:ext>
            </a:extLst>
          </p:cNvPr>
          <p:cNvSpPr txBox="1"/>
          <p:nvPr/>
        </p:nvSpPr>
        <p:spPr>
          <a:xfrm>
            <a:off x="7478492" y="4505450"/>
            <a:ext cx="91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323" name="Google Shape;323;p37">
            <a:extLst>
              <a:ext uri="{FF2B5EF4-FFF2-40B4-BE49-F238E27FC236}">
                <a16:creationId xmlns:a16="http://schemas.microsoft.com/office/drawing/2014/main" id="{12D8D405-6A32-2C7C-D9C1-E432C46D59DC}"/>
              </a:ext>
            </a:extLst>
          </p:cNvPr>
          <p:cNvCxnSpPr>
            <a:cxnSpLocks/>
            <a:endCxn id="322" idx="1"/>
          </p:cNvCxnSpPr>
          <p:nvPr/>
        </p:nvCxnSpPr>
        <p:spPr>
          <a:xfrm>
            <a:off x="-25408" y="4674800"/>
            <a:ext cx="7503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37">
            <a:extLst>
              <a:ext uri="{FF2B5EF4-FFF2-40B4-BE49-F238E27FC236}">
                <a16:creationId xmlns:a16="http://schemas.microsoft.com/office/drawing/2014/main" id="{9E2FE9A7-5348-23C3-6A80-82E5D5FC277F}"/>
              </a:ext>
            </a:extLst>
          </p:cNvPr>
          <p:cNvSpPr txBox="1"/>
          <p:nvPr/>
        </p:nvSpPr>
        <p:spPr>
          <a:xfrm>
            <a:off x="720000" y="1113738"/>
            <a:ext cx="274065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Concept distribution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1" name="Google Shape;321;p37">
            <a:extLst>
              <a:ext uri="{FF2B5EF4-FFF2-40B4-BE49-F238E27FC236}">
                <a16:creationId xmlns:a16="http://schemas.microsoft.com/office/drawing/2014/main" id="{C742880C-A25B-0487-ABF4-E3214E4505D6}"/>
              </a:ext>
            </a:extLst>
          </p:cNvPr>
          <p:cNvSpPr/>
          <p:nvPr/>
        </p:nvSpPr>
        <p:spPr>
          <a:xfrm>
            <a:off x="4270352" y="185241"/>
            <a:ext cx="4318306" cy="4271290"/>
          </a:xfrm>
          <a:prstGeom prst="rect">
            <a:avLst/>
          </a:prstGeom>
          <a:gradFill>
            <a:gsLst>
              <a:gs pos="0">
                <a:srgbClr val="F59AFF">
                  <a:alpha val="12941"/>
                </a:srgbClr>
              </a:gs>
              <a:gs pos="29000">
                <a:srgbClr val="BA67EF">
                  <a:alpha val="18823"/>
                </a:srgbClr>
              </a:gs>
              <a:gs pos="69000">
                <a:srgbClr val="386DFD">
                  <a:alpha val="25098"/>
                </a:srgbClr>
              </a:gs>
              <a:gs pos="100000">
                <a:srgbClr val="02F6FF">
                  <a:alpha val="2313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6670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>
            <a:spLocks noGrp="1"/>
          </p:cNvSpPr>
          <p:nvPr>
            <p:ph type="title"/>
          </p:nvPr>
        </p:nvSpPr>
        <p:spPr>
          <a:xfrm>
            <a:off x="0" y="-930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 Architecture (WIP)</a:t>
            </a:r>
            <a:endParaRPr dirty="0"/>
          </a:p>
        </p:txBody>
      </p:sp>
      <p:sp>
        <p:nvSpPr>
          <p:cNvPr id="245" name="Google Shape;245;p32"/>
          <p:cNvSpPr txBox="1"/>
          <p:nvPr/>
        </p:nvSpPr>
        <p:spPr>
          <a:xfrm>
            <a:off x="6600600" y="417727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46" name="Google Shape;246;p32"/>
          <p:cNvCxnSpPr/>
          <p:nvPr/>
        </p:nvCxnSpPr>
        <p:spPr>
          <a:xfrm>
            <a:off x="0" y="587077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computer screen shot of a diagram&#10;&#10;AI-generated content may be incorrect.">
            <a:extLst>
              <a:ext uri="{FF2B5EF4-FFF2-40B4-BE49-F238E27FC236}">
                <a16:creationId xmlns:a16="http://schemas.microsoft.com/office/drawing/2014/main" id="{2F82B604-A8D7-EEB5-0B15-4780F43BF1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6025" y="764998"/>
            <a:ext cx="7728675" cy="4379735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>
          <a:extLst>
            <a:ext uri="{FF2B5EF4-FFF2-40B4-BE49-F238E27FC236}">
              <a16:creationId xmlns:a16="http://schemas.microsoft.com/office/drawing/2014/main" id="{35043CEB-EF84-DFBC-7EE4-EC00670FE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>
            <a:extLst>
              <a:ext uri="{FF2B5EF4-FFF2-40B4-BE49-F238E27FC236}">
                <a16:creationId xmlns:a16="http://schemas.microsoft.com/office/drawing/2014/main" id="{F3F2AA17-4D80-C8B7-028F-738DF78C3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886" y="44948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 Quo</a:t>
            </a:r>
            <a:endParaRPr dirty="0"/>
          </a:p>
        </p:txBody>
      </p:sp>
      <p:sp>
        <p:nvSpPr>
          <p:cNvPr id="245" name="Google Shape;245;p32">
            <a:extLst>
              <a:ext uri="{FF2B5EF4-FFF2-40B4-BE49-F238E27FC236}">
                <a16:creationId xmlns:a16="http://schemas.microsoft.com/office/drawing/2014/main" id="{E38768B7-875A-C91B-3E95-7273565689B2}"/>
              </a:ext>
            </a:extLst>
          </p:cNvPr>
          <p:cNvSpPr txBox="1"/>
          <p:nvPr/>
        </p:nvSpPr>
        <p:spPr>
          <a:xfrm>
            <a:off x="6661713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46" name="Google Shape;246;p32">
            <a:extLst>
              <a:ext uri="{FF2B5EF4-FFF2-40B4-BE49-F238E27FC236}">
                <a16:creationId xmlns:a16="http://schemas.microsoft.com/office/drawing/2014/main" id="{299A6822-B8E3-14A3-E51A-381A7DD102B9}"/>
              </a:ext>
            </a:extLst>
          </p:cNvPr>
          <p:cNvCxnSpPr/>
          <p:nvPr/>
        </p:nvCxnSpPr>
        <p:spPr>
          <a:xfrm>
            <a:off x="0" y="449489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A54415B7-914C-68FA-4BE8-A54FAC2A1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219" y="618851"/>
            <a:ext cx="1844781" cy="4524649"/>
          </a:xfrm>
          <a:prstGeom prst="rect">
            <a:avLst/>
          </a:prstGeom>
        </p:spPr>
      </p:pic>
      <p:pic>
        <p:nvPicPr>
          <p:cNvPr id="10" name="Picture 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67CE205-EAA3-1547-ECA6-0A74F7499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34248"/>
            <a:ext cx="3610479" cy="1257475"/>
          </a:xfrm>
          <a:prstGeom prst="rect">
            <a:avLst/>
          </a:prstGeom>
        </p:spPr>
      </p:pic>
      <p:sp>
        <p:nvSpPr>
          <p:cNvPr id="15" name="Google Shape;325;p37">
            <a:extLst>
              <a:ext uri="{FF2B5EF4-FFF2-40B4-BE49-F238E27FC236}">
                <a16:creationId xmlns:a16="http://schemas.microsoft.com/office/drawing/2014/main" id="{BB54FF28-E339-45B3-DB6C-81C7B71142F7}"/>
              </a:ext>
            </a:extLst>
          </p:cNvPr>
          <p:cNvSpPr txBox="1"/>
          <p:nvPr/>
        </p:nvSpPr>
        <p:spPr>
          <a:xfrm>
            <a:off x="4215498" y="2057148"/>
            <a:ext cx="238510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Mid-epoch early stopping by checking every x batches because of dataset size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011042-FE21-15D1-4D17-81019362BE0B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3139078" y="2167098"/>
            <a:ext cx="1076420" cy="533264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6A99BE2-8973-1526-65A1-47821CA7A6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303782"/>
            <a:ext cx="3610479" cy="955370"/>
          </a:xfrm>
          <a:prstGeom prst="rect">
            <a:avLst/>
          </a:prstGeom>
        </p:spPr>
      </p:pic>
      <p:sp>
        <p:nvSpPr>
          <p:cNvPr id="7" name="Google Shape;325;p37">
            <a:extLst>
              <a:ext uri="{FF2B5EF4-FFF2-40B4-BE49-F238E27FC236}">
                <a16:creationId xmlns:a16="http://schemas.microsoft.com/office/drawing/2014/main" id="{A13A4FA5-423A-7FD7-D1B6-36DF092D80D6}"/>
              </a:ext>
            </a:extLst>
          </p:cNvPr>
          <p:cNvSpPr txBox="1"/>
          <p:nvPr/>
        </p:nvSpPr>
        <p:spPr>
          <a:xfrm>
            <a:off x="3814461" y="3671513"/>
            <a:ext cx="2385102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A Payloader that puts code on the Uni servers and executes it</a:t>
            </a:r>
            <a:endParaRPr i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EEF042-9BFA-4219-DD24-CAE8B5C1586C}"/>
              </a:ext>
            </a:extLst>
          </p:cNvPr>
          <p:cNvSpPr/>
          <p:nvPr/>
        </p:nvSpPr>
        <p:spPr>
          <a:xfrm>
            <a:off x="-154745" y="1534247"/>
            <a:ext cx="6963507" cy="12574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70E0D3-041E-B4B8-E1B2-1C92B054AFEB}"/>
              </a:ext>
            </a:extLst>
          </p:cNvPr>
          <p:cNvSpPr/>
          <p:nvPr/>
        </p:nvSpPr>
        <p:spPr>
          <a:xfrm>
            <a:off x="-203982" y="3303773"/>
            <a:ext cx="6452841" cy="95538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95FF54-3E07-1D88-B0CE-E95831892B59}"/>
              </a:ext>
            </a:extLst>
          </p:cNvPr>
          <p:cNvSpPr/>
          <p:nvPr/>
        </p:nvSpPr>
        <p:spPr>
          <a:xfrm>
            <a:off x="7299219" y="618851"/>
            <a:ext cx="1985458" cy="472687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5BBB85-A29C-990E-4B0A-E96A126B442A}"/>
              </a:ext>
            </a:extLst>
          </p:cNvPr>
          <p:cNvSpPr/>
          <p:nvPr/>
        </p:nvSpPr>
        <p:spPr>
          <a:xfrm>
            <a:off x="-154744" y="1534247"/>
            <a:ext cx="3765224" cy="125746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9D8B8C-D200-A431-E31B-90704151376C}"/>
              </a:ext>
            </a:extLst>
          </p:cNvPr>
          <p:cNvSpPr/>
          <p:nvPr/>
        </p:nvSpPr>
        <p:spPr>
          <a:xfrm>
            <a:off x="-203982" y="3303773"/>
            <a:ext cx="3814462" cy="95538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0496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>
          <a:extLst>
            <a:ext uri="{FF2B5EF4-FFF2-40B4-BE49-F238E27FC236}">
              <a16:creationId xmlns:a16="http://schemas.microsoft.com/office/drawing/2014/main" id="{BD582088-B81D-4079-209D-A2266DE6F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>
            <a:extLst>
              <a:ext uri="{FF2B5EF4-FFF2-40B4-BE49-F238E27FC236}">
                <a16:creationId xmlns:a16="http://schemas.microsoft.com/office/drawing/2014/main" id="{983AA96B-0AF0-A6AB-2B8D-EAD3A5C166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Images</a:t>
            </a:r>
            <a:endParaRPr dirty="0"/>
          </a:p>
        </p:txBody>
      </p:sp>
      <p:sp>
        <p:nvSpPr>
          <p:cNvPr id="245" name="Google Shape;245;p32">
            <a:extLst>
              <a:ext uri="{FF2B5EF4-FFF2-40B4-BE49-F238E27FC236}">
                <a16:creationId xmlns:a16="http://schemas.microsoft.com/office/drawing/2014/main" id="{470F7AD6-DE45-DA18-4A29-0B6B4A610E0A}"/>
              </a:ext>
            </a:extLst>
          </p:cNvPr>
          <p:cNvSpPr txBox="1"/>
          <p:nvPr/>
        </p:nvSpPr>
        <p:spPr>
          <a:xfrm>
            <a:off x="6661713" y="280151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de-DE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Intermediate Presentation</a:t>
            </a:r>
          </a:p>
        </p:txBody>
      </p:sp>
      <p:cxnSp>
        <p:nvCxnSpPr>
          <p:cNvPr id="246" name="Google Shape;246;p32">
            <a:extLst>
              <a:ext uri="{FF2B5EF4-FFF2-40B4-BE49-F238E27FC236}">
                <a16:creationId xmlns:a16="http://schemas.microsoft.com/office/drawing/2014/main" id="{34B8E93C-5D6E-1118-0E7A-C1684292984B}"/>
              </a:ext>
            </a:extLst>
          </p:cNvPr>
          <p:cNvCxnSpPr/>
          <p:nvPr/>
        </p:nvCxnSpPr>
        <p:spPr>
          <a:xfrm>
            <a:off x="0" y="449489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B2F74D0-4C67-93CA-E3F6-67A15FE5B10B}"/>
              </a:ext>
            </a:extLst>
          </p:cNvPr>
          <p:cNvSpPr txBox="1"/>
          <p:nvPr/>
        </p:nvSpPr>
        <p:spPr>
          <a:xfrm>
            <a:off x="398761" y="1119295"/>
            <a:ext cx="83464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100" dirty="0">
                <a:hlinkClick r:id="rId3"/>
              </a:rPr>
              <a:t>https://www.jalopnik.com/jalopnik/images/xaep1mjulbizalswddfg.jpg</a:t>
            </a:r>
            <a:endParaRPr lang="de-DE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100" dirty="0">
                <a:hlinkClick r:id="rId4"/>
              </a:rPr>
              <a:t>https://images.pexels.com/photos/2994331/pexels-photo-2994331.jpeg?cs=srgb&amp;dl=pexels-athena-2994331.jpg&amp;fm=jpg</a:t>
            </a:r>
            <a:endParaRPr lang="de-DE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100" dirty="0">
                <a:hlinkClick r:id="rId5"/>
              </a:rPr>
              <a:t>https://www.jalopnik.com/jalopnik/images/etvtn2zentybmnb0sxlf.jpg</a:t>
            </a:r>
            <a:endParaRPr lang="de-DE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2493726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DDB2D944-48F2-1741-21B3-2E98BDE4E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>
            <a:extLst>
              <a:ext uri="{FF2B5EF4-FFF2-40B4-BE49-F238E27FC236}">
                <a16:creationId xmlns:a16="http://schemas.microsoft.com/office/drawing/2014/main" id="{AF30A30C-B23B-C57C-988F-E6649E12403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13050" y="1640250"/>
            <a:ext cx="58017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Questions?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4" name="Google Shape;234;p31">
            <a:extLst>
              <a:ext uri="{FF2B5EF4-FFF2-40B4-BE49-F238E27FC236}">
                <a16:creationId xmlns:a16="http://schemas.microsoft.com/office/drawing/2014/main" id="{144D6344-9288-93EE-58A1-120B390969C4}"/>
              </a:ext>
            </a:extLst>
          </p:cNvPr>
          <p:cNvSpPr txBox="1"/>
          <p:nvPr/>
        </p:nvSpPr>
        <p:spPr>
          <a:xfrm>
            <a:off x="6600600" y="4505462"/>
            <a:ext cx="16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16.12.2025</a:t>
            </a:r>
            <a:endParaRPr sz="1000" dirty="0">
              <a:solidFill>
                <a:schemeClr val="accent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cxnSp>
        <p:nvCxnSpPr>
          <p:cNvPr id="235" name="Google Shape;235;p31">
            <a:extLst>
              <a:ext uri="{FF2B5EF4-FFF2-40B4-BE49-F238E27FC236}">
                <a16:creationId xmlns:a16="http://schemas.microsoft.com/office/drawing/2014/main" id="{840D5794-117F-6083-F45D-38781B12202C}"/>
              </a:ext>
            </a:extLst>
          </p:cNvPr>
          <p:cNvCxnSpPr/>
          <p:nvPr/>
        </p:nvCxnSpPr>
        <p:spPr>
          <a:xfrm>
            <a:off x="0" y="4674800"/>
            <a:ext cx="6600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76225030"/>
      </p:ext>
    </p:extLst>
  </p:cSld>
  <p:clrMapOvr>
    <a:masterClrMapping/>
  </p:clrMapOvr>
</p:sld>
</file>

<file path=ppt/theme/theme1.xml><?xml version="1.0" encoding="utf-8"?>
<a:theme xmlns:a="http://schemas.openxmlformats.org/drawingml/2006/main" name="Tech Business Conference by Slidesgo">
  <a:themeElements>
    <a:clrScheme name="Simple Light">
      <a:dk1>
        <a:srgbClr val="2E2E2E"/>
      </a:dk1>
      <a:lt1>
        <a:srgbClr val="F59AFF"/>
      </a:lt1>
      <a:dk2>
        <a:srgbClr val="BA67EF"/>
      </a:dk2>
      <a:lt2>
        <a:srgbClr val="386DFD"/>
      </a:lt2>
      <a:accent1>
        <a:srgbClr val="02F6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</Words>
  <Application>Microsoft Office PowerPoint</Application>
  <PresentationFormat>On-screen Show (16:9)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Open Sans</vt:lpstr>
      <vt:lpstr>Arial</vt:lpstr>
      <vt:lpstr>Wingdings</vt:lpstr>
      <vt:lpstr>Castoro</vt:lpstr>
      <vt:lpstr>DM Serif Display</vt:lpstr>
      <vt:lpstr>Bebas Neue</vt:lpstr>
      <vt:lpstr>Tech Business Conference by Slidesgo</vt:lpstr>
      <vt:lpstr>Traffic-Sign-Recognition</vt:lpstr>
      <vt:lpstr>Problem Statement</vt:lpstr>
      <vt:lpstr>Problem Statement</vt:lpstr>
      <vt:lpstr>EDA Results</vt:lpstr>
      <vt:lpstr>EDA Results</vt:lpstr>
      <vt:lpstr>Pipeline Architecture (WIP)</vt:lpstr>
      <vt:lpstr>Status Quo</vt:lpstr>
      <vt:lpstr>Images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Aaron Ziglowski</cp:lastModifiedBy>
  <cp:revision>10</cp:revision>
  <dcterms:modified xsi:type="dcterms:W3CDTF">2026-01-21T00:55:01Z</dcterms:modified>
</cp:coreProperties>
</file>